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F537E-DDCC-FF8F-8169-282D78C20D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A31A42-C894-C873-BD1A-E2F2D6EA1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FF219-39E4-BABC-12D5-D896D4AE8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A0B4C-CBD5-433A-825A-F059815EE510}" type="datetimeFigureOut">
              <a:rPr lang="en-IN" smtClean="0"/>
              <a:t>02-08-2025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F4ECCE-FB2F-682F-C70A-61DC3B0E3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F5474-D6F7-AB90-B767-70BBAFE28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9EE8-A19F-4225-A87C-8F73C60093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0915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4DAFA-C4A1-6B08-C3F9-305629261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40E697-98A4-F63C-6517-FB173E9835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1C95C-2352-61BD-BBA9-7F43D1F27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A0B4C-CBD5-433A-825A-F059815EE510}" type="datetimeFigureOut">
              <a:rPr lang="en-IN" smtClean="0"/>
              <a:t>02-08-2025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80C99F-6148-C54C-3F1B-829833BF8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9BC6D-2844-5464-D66A-E7C7CE9F1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9EE8-A19F-4225-A87C-8F73C60093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01411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7E81CF-9EB3-0E98-6B62-383FC51A99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69CE2A-BDBA-2DE9-E8B9-B1FEAD80A5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5C460-21B5-A353-8F88-F5B105F39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A0B4C-CBD5-433A-825A-F059815EE510}" type="datetimeFigureOut">
              <a:rPr lang="en-IN" smtClean="0"/>
              <a:t>02-08-2025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C6511E-C5A1-AF70-A724-E97ECDDB8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2047D-57C5-04CF-A917-F79A14C40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9EE8-A19F-4225-A87C-8F73C60093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7826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8C4C6-BE2A-50DC-39C8-DFE32A8D4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66240-F39B-C84A-8693-D3479393B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9A325-052C-8057-A6AF-1A8F58B62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A0B4C-CBD5-433A-825A-F059815EE510}" type="datetimeFigureOut">
              <a:rPr lang="en-IN" smtClean="0"/>
              <a:t>02-08-2025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35A72-5E74-75A9-037E-CE4E8644D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91D9C-B6A0-F6C7-EE2C-84E7BA264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9EE8-A19F-4225-A87C-8F73C60093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28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1F126-DFB9-1A99-92A3-C80E36D3A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39018-8F00-D3AD-B4BB-9C2388502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768A5-878A-163D-41A6-D840F1611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A0B4C-CBD5-433A-825A-F059815EE510}" type="datetimeFigureOut">
              <a:rPr lang="en-IN" smtClean="0"/>
              <a:t>02-08-2025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14978-0D1A-6038-2521-0935AC35A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0C3AF-67B8-4FC8-3BEA-13CAAA678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9EE8-A19F-4225-A87C-8F73C60093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4565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F196B-52D5-DA6D-7C64-361F1D60F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A032B1-F924-833C-8497-55F425BB00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C723AE-1C80-9CB7-8B70-67378317EA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C26797-67E2-175B-BB8D-12514A5FB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A0B4C-CBD5-433A-825A-F059815EE510}" type="datetimeFigureOut">
              <a:rPr lang="en-IN" smtClean="0"/>
              <a:t>02-08-2025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7078A8-A532-21F9-243C-3A2676879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BD58FC-BF99-FA08-AE6C-81CE4D6FD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9EE8-A19F-4225-A87C-8F73C60093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2994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EE33C-F991-6354-8E25-5ACB72300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B93302-5638-913F-B421-2816D4771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C9F23D-F969-867E-5FFB-079B31ED65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802F39-ACAE-50F4-CA03-E2D43257C8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AB9AC0-83C6-9D0F-9283-E1A51D21A1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B6E8D7-8AD8-F5ED-6014-D0EF640B5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A0B4C-CBD5-433A-825A-F059815EE510}" type="datetimeFigureOut">
              <a:rPr lang="en-IN" smtClean="0"/>
              <a:t>02-08-2025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125A1D-1F95-ABC6-1B49-8CF82CCE0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46E25D-3C83-2B2E-CDD6-D901EE4A0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9EE8-A19F-4225-A87C-8F73C60093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6585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6E52A-E943-1DAD-0941-6CE18E339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A88BCF-A459-9D9F-B513-D8805750A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A0B4C-CBD5-433A-825A-F059815EE510}" type="datetimeFigureOut">
              <a:rPr lang="en-IN" smtClean="0"/>
              <a:t>02-08-2025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41BE68-B0B7-B723-C39E-1E3C852B0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0B9374-1AE5-7644-4823-B2AF38071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9EE8-A19F-4225-A87C-8F73C60093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465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5BB647-24D1-D898-663C-5AE49C57A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A0B4C-CBD5-433A-825A-F059815EE510}" type="datetimeFigureOut">
              <a:rPr lang="en-IN" smtClean="0"/>
              <a:t>02-08-2025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E6BC9F-D077-2102-DC6B-1E9F4EAEE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553F18-21D4-9BA6-61EE-B38524E24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9EE8-A19F-4225-A87C-8F73C60093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990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2D214-78B9-0FC0-D2E6-266C128F0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B4805-5684-049A-E1EE-97CD5460B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94A411-7107-C738-D02E-B9548155E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0D0476-A8B8-E77C-7D32-67A5346F9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A0B4C-CBD5-433A-825A-F059815EE510}" type="datetimeFigureOut">
              <a:rPr lang="en-IN" smtClean="0"/>
              <a:t>02-08-2025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388715-1026-FD51-4BD4-0C2C99637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7E8232-B81B-0A1F-65FE-942CED969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9EE8-A19F-4225-A87C-8F73C60093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9816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9F7DF-34D7-272C-87E5-0A5E873CC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58FB99-D96D-86B6-EDD5-6620890D14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5F9D63-009D-DDEB-8CD5-929FA0CF5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45E2EE-EF39-FC8A-BE72-6C24D091A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A0B4C-CBD5-433A-825A-F059815EE510}" type="datetimeFigureOut">
              <a:rPr lang="en-IN" smtClean="0"/>
              <a:t>02-08-2025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C98B41-87FB-E107-30B3-882F21704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3BFCA2-92A3-0736-817E-D3AD63900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9EE8-A19F-4225-A87C-8F73C60093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253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947E99-AED3-D531-19F6-46C199819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E74618-D59C-B138-FB56-B350A2346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03EA0-8D9B-9781-7A1A-06204A50D2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A0B4C-CBD5-433A-825A-F059815EE510}" type="datetimeFigureOut">
              <a:rPr lang="en-IN" smtClean="0"/>
              <a:t>02-08-2025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9BFD8B-D979-9EEB-BBF0-1009BA5AE0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B0EA7-5E5A-0892-9DFE-2936E8C283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59EE8-A19F-4225-A87C-8F73C60093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4230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38A35-D879-EB3A-5945-5E0A28E8B6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Strategic Barley Resources for a Competitive Malting Market</a:t>
            </a:r>
            <a:endParaRPr lang="en-IN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87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9D81A-0AD9-A911-ADF0-662803323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68707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Requisites for malt quality Barley </a:t>
            </a:r>
            <a:endParaRPr lang="en-IN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38E60-473E-7082-7993-C03E233C8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1316"/>
            <a:ext cx="10515600" cy="4811559"/>
          </a:xfrm>
        </p:spPr>
        <p:txBody>
          <a:bodyPr>
            <a:normAutofit lnSpcReduction="10000"/>
          </a:bodyPr>
          <a:lstStyle/>
          <a:p>
            <a:r>
              <a:rPr lang="en-IN" b="1" dirty="0"/>
              <a:t> Grain Protein Content (≈ 10–12 %)</a:t>
            </a:r>
          </a:p>
          <a:p>
            <a:pPr marL="0" indent="0">
              <a:buNone/>
            </a:pPr>
            <a:endParaRPr lang="en-IN" b="1" dirty="0"/>
          </a:p>
          <a:p>
            <a:r>
              <a:rPr lang="en-US" b="1" dirty="0"/>
              <a:t> High Malt Extract Yield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dirty="0"/>
              <a:t> </a:t>
            </a:r>
            <a:r>
              <a:rPr lang="en-US" b="1" dirty="0"/>
              <a:t>Strong Diastatic Power (Enzymatic Activity)</a:t>
            </a:r>
          </a:p>
          <a:p>
            <a:endParaRPr lang="en-US" b="1" dirty="0"/>
          </a:p>
          <a:p>
            <a:r>
              <a:rPr lang="en-US" b="1" dirty="0"/>
              <a:t>Low Wort β‑Glucan / Low Viscosity</a:t>
            </a:r>
          </a:p>
          <a:p>
            <a:endParaRPr lang="en-US" b="1" dirty="0"/>
          </a:p>
          <a:p>
            <a:r>
              <a:rPr lang="en-US" b="1" dirty="0"/>
              <a:t>Adequate Free Amino Nitrogen (FAN) and Soluble Protein (</a:t>
            </a:r>
            <a:r>
              <a:rPr lang="en-US" b="1" dirty="0" err="1"/>
              <a:t>Kolbach</a:t>
            </a:r>
            <a:r>
              <a:rPr lang="en-US" b="1" dirty="0"/>
              <a:t> Index)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72853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80651-E46A-952A-879D-284EB11BD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Grain compositional traits </a:t>
            </a:r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Influencing Malting Quality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IN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A4DECA-7A35-72B1-C400-FBBBDF308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4670"/>
            <a:ext cx="10586884" cy="4916129"/>
          </a:xfrm>
        </p:spPr>
        <p:txBody>
          <a:bodyPr/>
          <a:lstStyle/>
          <a:p>
            <a:r>
              <a:rPr lang="en-US" b="1" dirty="0"/>
              <a:t>Low β-Glucan Content : </a:t>
            </a:r>
            <a:r>
              <a:rPr lang="en-US" dirty="0"/>
              <a:t>Reduces wort viscosity, improves filtration, and minimizes haze in beer.</a:t>
            </a:r>
          </a:p>
          <a:p>
            <a:r>
              <a:rPr lang="en-IN" b="1" dirty="0"/>
              <a:t>Moderate Protein Content (10–12%) : </a:t>
            </a:r>
            <a:r>
              <a:rPr lang="en-IN" dirty="0"/>
              <a:t>Ensures sufficient enzyme formation and fermentable nitrogen without compromising extract yield.</a:t>
            </a:r>
          </a:p>
          <a:p>
            <a:r>
              <a:rPr lang="en-US" b="1" dirty="0"/>
              <a:t>High Starch Content : </a:t>
            </a:r>
            <a:r>
              <a:rPr lang="en-US" dirty="0"/>
              <a:t>Increases malt extract potential and fermentable sugar availability for alcohol production.</a:t>
            </a:r>
          </a:p>
          <a:p>
            <a:r>
              <a:rPr lang="en-US" b="1" dirty="0"/>
              <a:t>Low to Moderate Phenolic Compounds :</a:t>
            </a:r>
            <a:r>
              <a:rPr lang="en-US" dirty="0"/>
              <a:t> Prevents enzyme inhibition, reduces astringency and haze, and supports better sensory quality.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23674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8EEAD-B4C5-BC5F-AC6F-7C88BD0B5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1223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Promising Material identified </a:t>
            </a:r>
            <a:endParaRPr lang="en-IN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248BD-DD9B-DF34-3900-68EF51562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587" y="1258530"/>
            <a:ext cx="10626213" cy="49184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sz="3000" dirty="0">
                <a:cs typeface="Arial" panose="020B0604020202020204" pitchFamily="34" charset="0"/>
              </a:rPr>
              <a:t>Promising material has been identified at ICAR-NBPGR for malt quality</a:t>
            </a:r>
          </a:p>
          <a:p>
            <a:endParaRPr lang="en-US" sz="3000" dirty="0">
              <a:cs typeface="Arial" panose="020B0604020202020204" pitchFamily="34" charset="0"/>
            </a:endParaRPr>
          </a:p>
          <a:p>
            <a:r>
              <a:rPr lang="en-US" sz="3000" dirty="0">
                <a:cs typeface="Arial" panose="020B0604020202020204" pitchFamily="34" charset="0"/>
              </a:rPr>
              <a:t> Several Barley lines were identified which can be used based on their compositional data.</a:t>
            </a:r>
          </a:p>
          <a:p>
            <a:endParaRPr lang="en-US" sz="3000" dirty="0">
              <a:cs typeface="Arial" panose="020B0604020202020204" pitchFamily="34" charset="0"/>
            </a:endParaRPr>
          </a:p>
          <a:p>
            <a:r>
              <a:rPr lang="en-US" sz="3000" dirty="0">
                <a:cs typeface="Arial" panose="020B0604020202020204" pitchFamily="34" charset="0"/>
              </a:rPr>
              <a:t>Several clusters of Barley lines were identified which can be exploited as base material for feed , food or malt purposes.</a:t>
            </a:r>
          </a:p>
          <a:p>
            <a:endParaRPr lang="en-US" sz="3000" dirty="0">
              <a:cs typeface="Arial" panose="020B0604020202020204" pitchFamily="34" charset="0"/>
            </a:endParaRPr>
          </a:p>
          <a:p>
            <a:r>
              <a:rPr lang="en-US" sz="3000" dirty="0">
                <a:cs typeface="Arial" panose="020B0604020202020204" pitchFamily="34" charset="0"/>
              </a:rPr>
              <a:t>Details :Please visit our paper or contact us for more details </a:t>
            </a:r>
            <a:r>
              <a:rPr lang="en-US" sz="3000" b="1" dirty="0">
                <a:cs typeface="Arial" panose="020B0604020202020204" pitchFamily="34" charset="0"/>
              </a:rPr>
              <a:t>https://www.frontiersin.org/journals/nutrition/articles/10.3389/fnut.2025.1480708/full</a:t>
            </a:r>
            <a:endParaRPr lang="en-IN" sz="30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50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219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Strategic Barley Resources for a Competitive Malting Market</vt:lpstr>
      <vt:lpstr>Requisites for malt quality Barley </vt:lpstr>
      <vt:lpstr>Grain compositional traits Influencing Malting Quality </vt:lpstr>
      <vt:lpstr>Promising Material identified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shakti khera</dc:creator>
  <cp:lastModifiedBy>shakti khera</cp:lastModifiedBy>
  <cp:revision>2</cp:revision>
  <dcterms:created xsi:type="dcterms:W3CDTF">2025-08-02T12:04:45Z</dcterms:created>
  <dcterms:modified xsi:type="dcterms:W3CDTF">2025-08-02T15:00:54Z</dcterms:modified>
</cp:coreProperties>
</file>