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6" r:id="rId3"/>
    <p:sldId id="277" r:id="rId4"/>
    <p:sldId id="278" r:id="rId5"/>
    <p:sldId id="279" r:id="rId6"/>
    <p:sldId id="28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D9933-AAFD-7CBE-CDA0-67616DE41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E649D-7268-DB7B-C8CB-215C2B4274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91E3A-12CE-04BC-6069-0AECF1F1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3FD76-0F98-B342-68B6-9D4C889E8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880B89-5C23-2328-C3E4-36727251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054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0F50D-550F-82E8-73E5-FAC3EA5A2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C83E0-A237-8445-E602-392E95235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67F1D-4B2B-99BA-B9D1-4DAA02B5A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EF39D-A6C6-F7AB-CAC8-568D3EF3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57EE1-AE53-F271-4B74-EB36F0219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6155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E52458-D7C9-FAA7-875B-A2D9154F7A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393BD6-74DD-811F-6281-95FB4E060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DBB51-C178-8217-1EF4-0F98D16C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B7CE7-5191-7470-5603-741089A2B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0B84A-22FF-EB90-84E9-6419696CA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5796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84647-94CC-410E-AB1A-172C7271CF9F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870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8C89-8B7C-4FD1-B5E5-98E4B726356E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752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A1183-EE27-40B4-9B09-796C4300C3CD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819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A56F5-4DAD-4CB3-BD6A-6B102BDD9785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023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B34A-2F7B-4F46-AB53-3FE91C6F8410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509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E9763-A59B-41EE-9EEC-473B7AB0B5BF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390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46C1-4D22-4B73-9E3F-07EB6098DC00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710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13A5-DF9C-4A58-835F-D7D634B6D911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9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FA6C8-3A5A-61EF-C60E-F3B638166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E77E6-35BE-DA48-B6D5-4D59AF6A8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267EA-3C61-C7E3-54B7-7588661B0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50B4D1-7B61-B301-3C1D-1C74E17AF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4DC21-6DEB-6B28-D74C-E3D6627E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16265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89D29-84F3-40EF-B7CD-A2E35E39D066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9109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DC08-DEB2-4AFD-B0FD-A40798F89998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495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BFFF-44FC-473D-9838-0EA5D37AA306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53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80ABA-89CF-A463-63AC-9D1F34727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94360-F927-136D-9388-7831D8CF3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031FB0-709E-FC36-AF28-A8F7587C5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18BE0-90A6-CBC3-AC2D-ED435A958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D2240-F867-5384-0650-8140D9357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555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5596C-29F9-5DA5-925B-DBBB3D2F8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40E82-9A94-CDD4-A426-E443116C01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74F3FB-8521-4795-8EDF-ACFD734C9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F585F9-1CB2-3952-EBC3-A412CF5C9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DDB5A-C125-1A59-FCC4-66084A3A5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5CAC8-E006-F867-FCA8-A200A8DEB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432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D0964-421C-E813-5ECD-D22E546A2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B6427-E612-B3D5-0F55-978B7BF7B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8E06CB-F49B-145F-AB3C-C638912955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FC2AFA-33F4-8A6F-6B61-182C9364F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076F83-9580-1404-907F-F227831FBE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73F894-D6EC-A8DF-D0B8-A848B8A0A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C2F2BC-7190-A812-BA6F-20C329166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05D50A-7895-7715-AA41-225430746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601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6E831-7E55-621E-4740-92BD95EFA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03FAAB-1FE1-8276-22B7-C5271CF3C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6E087F-3F38-77CA-C183-0EB95E9F2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3B5E92-FE88-DFF9-B32C-B582FCCF1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146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B19647-79D0-97FB-3AC1-A494BADA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EB596E-5F36-EA3B-2C6F-37A097964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FFF4D-AA2F-F70C-8F20-19402AA59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649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E869A-18CA-FBC5-B66C-EAEA64F9D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BBF4F-9D9B-9B2F-323E-F2C6BE1B8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DCC57E-950B-940E-91E9-C290AAB31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FF0254-F29A-6FFC-EF08-C6953A742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01AC69-C495-EE9D-72B7-2BEF9CFF4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7CD95F-552A-9B80-AF42-BA529E803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065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00A57-0FB4-F433-F4AE-997CE255A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52917F-CF95-01E3-ADFD-7737F9FAC4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657774-C726-8B38-420F-9836EE0B8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B876FA-C21C-189D-5035-D75F3365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F197B-5FD2-0514-BCC6-503649D4C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3F9993-6810-941D-CF62-FC35D008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5392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9A317-DFA4-5D91-BED4-7F9B8B1E1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D8754-FF0E-C312-3E90-71D82B5D3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A15C3-DA8B-692A-E199-4D435FD427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52EC2-051A-404E-8D74-2E42640C07B8}" type="datetimeFigureOut">
              <a:rPr lang="en-IN" smtClean="0"/>
              <a:t>30-07-2025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99A95-8A50-2BDC-9C79-3EF30CBDBA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5DBFF-2EC0-7757-D250-30887F7C29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30EFE-E821-43D2-93D7-A4B3E722034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1488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4106E-4C4E-4510-BA84-2AE99F55CDD8}" type="datetime1">
              <a:rPr lang="en-US" smtClean="0"/>
              <a:pPr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34" y="718283"/>
            <a:ext cx="5601110" cy="547457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sz="3200" b="1" dirty="0">
                <a:latin typeface="Arial" pitchFamily="34" charset="0"/>
                <a:cs typeface="Arial" pitchFamily="34" charset="0"/>
              </a:rPr>
              <a:t>Uses of Barley(Jau)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>
          <a:xfrm flipH="1" flipV="1">
            <a:off x="2900516" y="2283610"/>
            <a:ext cx="1752430" cy="673896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cxnSpLocks/>
          </p:cNvCxnSpPr>
          <p:nvPr/>
        </p:nvCxnSpPr>
        <p:spPr>
          <a:xfrm flipH="1">
            <a:off x="2452670" y="4419600"/>
            <a:ext cx="2500330" cy="1430594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 flipV="1">
            <a:off x="7024694" y="1978811"/>
            <a:ext cx="1391719" cy="1050133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010400" y="3810000"/>
            <a:ext cx="6858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858000" y="4419600"/>
            <a:ext cx="1143000" cy="685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S Khera\Desktop\Technical Writing Course\presentation technical writing course\barley malt extrac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83886" y="794736"/>
            <a:ext cx="1943083" cy="1350179"/>
          </a:xfrm>
          <a:prstGeom prst="rect">
            <a:avLst/>
          </a:prstGeom>
          <a:noFill/>
        </p:spPr>
      </p:pic>
      <p:pic>
        <p:nvPicPr>
          <p:cNvPr id="1028" name="Picture 4" descr="C:\Users\S Khera\Desktop\Technical Writing Course\presentation technical writing course\corn mea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01394" y="2714620"/>
            <a:ext cx="2966607" cy="1676324"/>
          </a:xfrm>
          <a:prstGeom prst="rect">
            <a:avLst/>
          </a:prstGeom>
          <a:noFill/>
        </p:spPr>
      </p:pic>
      <p:cxnSp>
        <p:nvCxnSpPr>
          <p:cNvPr id="26" name="Straight Arrow Connector 25"/>
          <p:cNvCxnSpPr/>
          <p:nvPr/>
        </p:nvCxnSpPr>
        <p:spPr>
          <a:xfrm rot="10800000">
            <a:off x="4191000" y="3810000"/>
            <a:ext cx="609600" cy="1588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9" descr="C:\Users\S Khera\Desktop\Technical Writing Course\presentation technical writing course\malt drink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1" y="3075409"/>
            <a:ext cx="2181225" cy="1715667"/>
          </a:xfrm>
          <a:prstGeom prst="rect">
            <a:avLst/>
          </a:prstGeom>
          <a:noFill/>
        </p:spPr>
      </p:pic>
      <p:sp>
        <p:nvSpPr>
          <p:cNvPr id="64514" name="AutoShape 2" descr="Image result for barley photos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4516" name="AutoShape 4" descr="Image result for barley photos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95802" y="2857496"/>
            <a:ext cx="2500330" cy="1951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3" name="Picture 4" descr="Drinks Beer, HD Png Download - vhv">
            <a:extLst>
              <a:ext uri="{FF2B5EF4-FFF2-40B4-BE49-F238E27FC236}">
                <a16:creationId xmlns:a16="http://schemas.microsoft.com/office/drawing/2014/main" id="{C6628987-1552-428D-1504-6AAC055091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1" y="681036"/>
            <a:ext cx="2314575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FC302F2-1FF0-1ED9-A27E-57E11873D1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600" y="4562168"/>
            <a:ext cx="1222571" cy="213087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29B8C2F-D132-2F65-18BF-0D7E175063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83886" y="4390944"/>
            <a:ext cx="1943083" cy="232222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358A7-EA1D-9F77-D3B2-1842A346A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Near Infrared Spectroscopy  for Procurement</a:t>
            </a:r>
            <a:endParaRPr lang="en-I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A1754-FD85-3913-C932-6DCF3E4E8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27123"/>
            <a:ext cx="10972800" cy="4199041"/>
          </a:xfrm>
        </p:spPr>
        <p:txBody>
          <a:bodyPr/>
          <a:lstStyle/>
          <a:p>
            <a:r>
              <a:rPr lang="en-US" dirty="0"/>
              <a:t>Barley of different quality is required to different uses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Procurement of different kinds of barley material needs expertise, time and experienced personnel not easily available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NIRS based models make is easy , fast and do not required experienced professionals.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15CA25-5277-635A-D5A9-303F0895D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72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6BDD8-5A5A-2613-6B0E-BA947DBD3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Advantages of NIRS Model  </a:t>
            </a:r>
            <a:endParaRPr lang="en-I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C4BFC-6C42-580C-8209-D1BFA593D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7859"/>
            <a:ext cx="10972800" cy="4828306"/>
          </a:xfrm>
        </p:spPr>
        <p:txBody>
          <a:bodyPr>
            <a:normAutofit/>
          </a:bodyPr>
          <a:lstStyle/>
          <a:p>
            <a:r>
              <a:rPr lang="en-US" dirty="0"/>
              <a:t>NIRS based models can be developed tailored to different needs.</a:t>
            </a:r>
          </a:p>
          <a:p>
            <a:r>
              <a:rPr lang="en-US" dirty="0"/>
              <a:t>Requires small amount of sample approx. 5 gm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Provides precise predicted compositional values such as Protein content, starch content </a:t>
            </a:r>
            <a:r>
              <a:rPr lang="en-US" dirty="0" err="1"/>
              <a:t>etc</a:t>
            </a:r>
            <a:r>
              <a:rPr lang="en-US" dirty="0"/>
              <a:t> of the sample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Is important tool for grain quality-based procurement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AF8401-BD81-5B7F-80D4-D723D749F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460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3810C-421B-835E-09BA-7AC18BB7C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Models developed for Malt quality</a:t>
            </a:r>
            <a:endParaRPr lang="en-I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0A6DC-4036-3AF5-0E3F-5D36FFBED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42" y="1307691"/>
            <a:ext cx="11051458" cy="4818474"/>
          </a:xfrm>
        </p:spPr>
        <p:txBody>
          <a:bodyPr/>
          <a:lstStyle/>
          <a:p>
            <a:r>
              <a:rPr lang="en-US" dirty="0"/>
              <a:t>NIRS models were developed for five biochemical parameters, </a:t>
            </a:r>
          </a:p>
          <a:p>
            <a:pPr marL="857250" lvl="2" indent="-457200">
              <a:buFont typeface="+mj-lt"/>
              <a:buAutoNum type="alphaLcParenR"/>
            </a:pPr>
            <a:r>
              <a:rPr lang="el-GR" dirty="0">
                <a:latin typeface="Arial" pitchFamily="34" charset="0"/>
                <a:cs typeface="Arial" pitchFamily="34" charset="0"/>
              </a:rPr>
              <a:t>β</a:t>
            </a:r>
            <a:r>
              <a:rPr lang="en-IN" dirty="0">
                <a:latin typeface="Arial" pitchFamily="34" charset="0"/>
                <a:cs typeface="Arial" pitchFamily="34" charset="0"/>
              </a:rPr>
              <a:t>-Glucan content </a:t>
            </a:r>
          </a:p>
          <a:p>
            <a:pPr marL="857250" lvl="2" indent="-457200">
              <a:buFont typeface="+mj-lt"/>
              <a:buAutoNum type="alphaLcParenR"/>
            </a:pPr>
            <a:r>
              <a:rPr lang="en-IN" dirty="0">
                <a:latin typeface="Arial" pitchFamily="34" charset="0"/>
                <a:cs typeface="Arial" pitchFamily="34" charset="0"/>
              </a:rPr>
              <a:t>Phenol content</a:t>
            </a:r>
          </a:p>
          <a:p>
            <a:pPr marL="857250" lvl="2" indent="-457200">
              <a:buFont typeface="+mj-lt"/>
              <a:buAutoNum type="alphaLcParenR"/>
            </a:pPr>
            <a:r>
              <a:rPr lang="en-IN" dirty="0">
                <a:latin typeface="Arial" pitchFamily="34" charset="0"/>
                <a:cs typeface="Arial" pitchFamily="34" charset="0"/>
              </a:rPr>
              <a:t>Starch content</a:t>
            </a:r>
          </a:p>
          <a:p>
            <a:pPr marL="857250" lvl="2" indent="-457200">
              <a:buFont typeface="+mj-lt"/>
              <a:buAutoNum type="alphaLcParenR"/>
            </a:pPr>
            <a:r>
              <a:rPr lang="en-IN" dirty="0">
                <a:latin typeface="Arial" pitchFamily="34" charset="0"/>
                <a:cs typeface="Arial" pitchFamily="34" charset="0"/>
              </a:rPr>
              <a:t>Protein content</a:t>
            </a:r>
          </a:p>
          <a:p>
            <a:pPr marL="857250" lvl="2" indent="-457200">
              <a:buFont typeface="+mj-lt"/>
              <a:buAutoNum type="alphaLcParenR"/>
            </a:pPr>
            <a:r>
              <a:rPr lang="en-IN" dirty="0">
                <a:latin typeface="Arial" pitchFamily="34" charset="0"/>
                <a:cs typeface="Arial" pitchFamily="34" charset="0"/>
              </a:rPr>
              <a:t>Amylose content</a:t>
            </a:r>
          </a:p>
          <a:p>
            <a:r>
              <a:rPr lang="en-IN" dirty="0"/>
              <a:t>Models are based on broad diversity range utilizing the vast diverse germplasm available at ICAR-NBPGR.</a:t>
            </a:r>
          </a:p>
          <a:p>
            <a:r>
              <a:rPr lang="en-IN" dirty="0"/>
              <a:t>Models are robust with prediction range for wide variability.  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2A9524-49B2-C50B-C6D9-82A58B8A1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720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0372B-E171-6EF2-646D-401D7714E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0355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Who can use </a:t>
            </a:r>
            <a:endParaRPr lang="en-I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95D12-2511-F9B6-7856-EEE9AF660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8195"/>
            <a:ext cx="10972800" cy="4847970"/>
          </a:xfrm>
        </p:spPr>
        <p:txBody>
          <a:bodyPr/>
          <a:lstStyle/>
          <a:p>
            <a:r>
              <a:rPr lang="en-US" dirty="0"/>
              <a:t>Farmers </a:t>
            </a:r>
          </a:p>
          <a:p>
            <a:r>
              <a:rPr lang="en-US" dirty="0"/>
              <a:t>Breeders</a:t>
            </a:r>
          </a:p>
          <a:p>
            <a:r>
              <a:rPr lang="en-US" dirty="0"/>
              <a:t>Agri tech companies</a:t>
            </a:r>
          </a:p>
          <a:p>
            <a:r>
              <a:rPr lang="en-US" dirty="0"/>
              <a:t>Maltsters</a:t>
            </a:r>
          </a:p>
          <a:p>
            <a:r>
              <a:rPr lang="en-US" dirty="0"/>
              <a:t>Brewers</a:t>
            </a:r>
          </a:p>
          <a:p>
            <a:r>
              <a:rPr lang="en-US" dirty="0"/>
              <a:t>Craft Brewery's</a:t>
            </a:r>
          </a:p>
          <a:p>
            <a:r>
              <a:rPr lang="en-US" dirty="0"/>
              <a:t>Food companies</a:t>
            </a:r>
          </a:p>
          <a:p>
            <a:r>
              <a:rPr lang="en-US"/>
              <a:t>Feed companies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D1E131-40E0-D401-823A-3F40710BD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549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3036</TotalTime>
  <Words>171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1_Office Theme</vt:lpstr>
      <vt:lpstr>Uses of Barley(Jau)</vt:lpstr>
      <vt:lpstr>Near Infrared Spectroscopy  for Procurement</vt:lpstr>
      <vt:lpstr>Advantages of NIRS Model  </vt:lpstr>
      <vt:lpstr>Models developed for Malt quality</vt:lpstr>
      <vt:lpstr>Who can use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shakti khera</dc:creator>
  <cp:lastModifiedBy>shakti khera</cp:lastModifiedBy>
  <cp:revision>3</cp:revision>
  <dcterms:created xsi:type="dcterms:W3CDTF">2025-07-30T11:43:15Z</dcterms:created>
  <dcterms:modified xsi:type="dcterms:W3CDTF">2025-08-01T14:20:09Z</dcterms:modified>
</cp:coreProperties>
</file>